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24384000" cy="13716000"/>
  <p:notesSz cx="6858000" cy="9144000"/>
  <p:embeddedFontLst>
    <p:embeddedFont>
      <p:font typeface="Helvetica Neue" panose="02000503000000020004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Q7J+aQypJJbfKwGEDrXujY/lw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5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  <a:defRPr sz="5500" b="1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0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1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61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61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6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2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  <a:defRPr sz="5500" b="1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2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5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6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57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47244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7244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7243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7244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4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2"/>
              <a:buFont typeface="Helvetica Neue"/>
              <a:buNone/>
            </a:pPr>
            <a:r>
              <a:rPr lang="en-US" sz="11252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252"/>
              <a:buFont typeface="Helvetica Neue"/>
              <a:buNone/>
            </a:pPr>
            <a:r>
              <a:rPr lang="en-US" sz="11252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Computer Interaction (HCI)</a:t>
            </a:r>
            <a:endParaRPr/>
          </a:p>
        </p:txBody>
      </p:sp>
      <p:sp>
        <p:nvSpPr>
          <p:cNvPr id="77" name="Google Shape;77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1</a:t>
            </a:r>
            <a:endParaRPr/>
          </a:p>
        </p:txBody>
      </p:sp>
      <p:pic>
        <p:nvPicPr>
          <p:cNvPr id="78" name="Google Shape;78;p1" descr="Typing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9403" y="5882932"/>
            <a:ext cx="7620001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/>
        </p:nvSpPr>
        <p:spPr>
          <a:xfrm>
            <a:off x="1132937" y="705585"/>
            <a:ext cx="6608370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1987: Window 1.0 &amp; 2.0</a:t>
            </a:r>
            <a:endParaRPr/>
          </a:p>
        </p:txBody>
      </p:sp>
      <p:pic>
        <p:nvPicPr>
          <p:cNvPr id="150" name="Google Shape;150;p1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0000">
            <a:off x="1704457" y="1958387"/>
            <a:ext cx="11490480" cy="6318730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  <p:pic>
        <p:nvPicPr>
          <p:cNvPr id="151" name="Google Shape;151;p1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0000">
            <a:off x="12325403" y="6585566"/>
            <a:ext cx="8352096" cy="6454572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body" idx="4294967295"/>
          </p:nvPr>
        </p:nvSpPr>
        <p:spPr>
          <a:xfrm>
            <a:off x="1206500" y="946504"/>
            <a:ext cx="18194747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1990/2000s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Computing resources are cheap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are operated by non-computer experts</a:t>
            </a:r>
            <a:endParaRPr/>
          </a:p>
        </p:txBody>
      </p:sp>
      <p:grpSp>
        <p:nvGrpSpPr>
          <p:cNvPr id="157" name="Google Shape;157;p11"/>
          <p:cNvGrpSpPr/>
          <p:nvPr/>
        </p:nvGrpSpPr>
        <p:grpSpPr>
          <a:xfrm rot="60000">
            <a:off x="2523001" y="6286163"/>
            <a:ext cx="8044039" cy="5736488"/>
            <a:chOff x="0" y="0"/>
            <a:chExt cx="8044038" cy="5736487"/>
          </a:xfrm>
        </p:grpSpPr>
        <p:pic>
          <p:nvPicPr>
            <p:cNvPr id="158" name="Google Shape;158;p1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00" y="88899"/>
              <a:ext cx="7790038" cy="54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1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044038" cy="5736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1"/>
          <p:cNvGrpSpPr/>
          <p:nvPr/>
        </p:nvGrpSpPr>
        <p:grpSpPr>
          <a:xfrm rot="-300000">
            <a:off x="12034491" y="5768586"/>
            <a:ext cx="9670069" cy="5603199"/>
            <a:chOff x="0" y="0"/>
            <a:chExt cx="9670068" cy="5603198"/>
          </a:xfrm>
        </p:grpSpPr>
        <p:pic>
          <p:nvPicPr>
            <p:cNvPr id="161" name="Google Shape;161;p11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000" y="88900"/>
              <a:ext cx="9416068" cy="527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1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9670068" cy="56031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/>
        </p:nvSpPr>
        <p:spPr>
          <a:xfrm>
            <a:off x="727397" y="822962"/>
            <a:ext cx="14002818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Present-future : Ubiquitous / Pervasive Computing </a:t>
            </a:r>
            <a:endParaRPr/>
          </a:p>
        </p:txBody>
      </p:sp>
      <p:pic>
        <p:nvPicPr>
          <p:cNvPr id="168" name="Google Shape;168;p12" descr="Unknow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148" y="1614212"/>
            <a:ext cx="11891897" cy="1189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Interface (UI)</a:t>
            </a:r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8475" lvl="0" indent="-4584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It is the part of the product/system/software that user SEE, HEAR &amp; TOUCH </a:t>
            </a:r>
            <a:endParaRPr/>
          </a:p>
          <a:p>
            <a:pPr marL="458475" lvl="0" indent="-458475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Eg. in a STANDARD PC, the UI may consists of the following: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SCREEN, KEYBOARD, MOUSE, SPEAKERS</a:t>
            </a:r>
            <a:endParaRPr/>
          </a:p>
          <a:p>
            <a:pPr marL="458475" lvl="0" indent="-458475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In other systems, the UI may consists of: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MICROPHONE (voice input)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BUTTONS (eg. ON/OFF and CANCEL on printers, remote controller, etc)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LIGHTS (modem, ATM, air-conditioner, etc)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HAND-TRACKING GLOVE which detects user fingers’ movements</a:t>
            </a:r>
            <a:endParaRPr/>
          </a:p>
          <a:p>
            <a:pPr marL="869193" lvl="1" indent="-458474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ts val="2957"/>
              <a:buFont typeface="Helvetica Neue"/>
              <a:buChar char="•"/>
            </a:pPr>
            <a:r>
              <a:rPr lang="en-US" sz="3696"/>
              <a:t>EYE TRACKER that can trace where the user eyes are looking at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149" y="1278238"/>
            <a:ext cx="10327617" cy="577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8232" y="9563401"/>
            <a:ext cx="5782355" cy="32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31356" y="1730907"/>
            <a:ext cx="7891488" cy="3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79578" y="6431677"/>
            <a:ext cx="8744134" cy="65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4"/>
          <p:cNvSpPr txBox="1"/>
          <p:nvPr/>
        </p:nvSpPr>
        <p:spPr>
          <a:xfrm>
            <a:off x="4135715" y="7318118"/>
            <a:ext cx="3110485" cy="3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HAND-TRACKING GLOVE</a:t>
            </a:r>
            <a:endParaRPr/>
          </a:p>
        </p:txBody>
      </p:sp>
      <p:sp>
        <p:nvSpPr>
          <p:cNvPr id="185" name="Google Shape;185;p14"/>
          <p:cNvSpPr txBox="1"/>
          <p:nvPr/>
        </p:nvSpPr>
        <p:spPr>
          <a:xfrm>
            <a:off x="18182945" y="5490260"/>
            <a:ext cx="1826261" cy="3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EYE TRACKER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user (human) is the one whom computer systems are designed to assist. So , we need to know user (human) capabilities and limitations. 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Humans are limited in their capacity to process information. This has important implications for design.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details on coming chapter.</a:t>
            </a:r>
            <a:endParaRPr/>
          </a:p>
        </p:txBody>
      </p:sp>
      <p:pic>
        <p:nvPicPr>
          <p:cNvPr id="193" name="Google Shape;193;p15" descr="Unknown-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79784" y="6828911"/>
            <a:ext cx="7620001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</a:t>
            </a:r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grpSp>
        <p:nvGrpSpPr>
          <p:cNvPr id="200" name="Google Shape;200;p16"/>
          <p:cNvGrpSpPr/>
          <p:nvPr/>
        </p:nvGrpSpPr>
        <p:grpSpPr>
          <a:xfrm>
            <a:off x="3676245" y="2982589"/>
            <a:ext cx="17031509" cy="6596710"/>
            <a:chOff x="-1" y="-1"/>
            <a:chExt cx="17031509" cy="6596708"/>
          </a:xfrm>
        </p:grpSpPr>
        <p:pic>
          <p:nvPicPr>
            <p:cNvPr id="201" name="Google Shape;201;p16" descr="Image"/>
            <p:cNvPicPr preferRelativeResize="0"/>
            <p:nvPr/>
          </p:nvPicPr>
          <p:blipFill rotWithShape="1">
            <a:blip r:embed="rId3">
              <a:alphaModFix/>
            </a:blip>
            <a:srcRect t="25224" b="25225"/>
            <a:stretch/>
          </p:blipFill>
          <p:spPr>
            <a:xfrm>
              <a:off x="177800" y="114300"/>
              <a:ext cx="16675908" cy="6139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" y="-1"/>
              <a:ext cx="17031509" cy="65967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16"/>
          <p:cNvSpPr txBox="1"/>
          <p:nvPr/>
        </p:nvSpPr>
        <p:spPr>
          <a:xfrm>
            <a:off x="3817012" y="9615066"/>
            <a:ext cx="6977022" cy="363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95423" marR="0" lvl="0" indent="-595423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keywords:</a:t>
            </a:r>
            <a:endParaRPr/>
          </a:p>
          <a:p>
            <a:pPr marL="1128823" marR="0" lvl="1" indent="-595422" algn="l" rtl="0">
              <a:lnSpc>
                <a:spcPct val="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Interface (UI)</a:t>
            </a:r>
            <a:endParaRPr/>
          </a:p>
          <a:p>
            <a:pPr marL="1128823" marR="0" lvl="1" indent="-595422" algn="l" rtl="0">
              <a:lnSpc>
                <a:spcPct val="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</a:t>
            </a:r>
            <a:endParaRPr/>
          </a:p>
          <a:p>
            <a:pPr marL="1128823" marR="0" lvl="1" indent="-595422" algn="l" rtl="0">
              <a:lnSpc>
                <a:spcPct val="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experience (UX)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</a:t>
            </a: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2"/>
          </p:nvPr>
        </p:nvSpPr>
        <p:spPr>
          <a:xfrm>
            <a:off x="1206500" y="40326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Definition: The </a:t>
            </a:r>
            <a:r>
              <a:rPr lang="en-US">
                <a:solidFill>
                  <a:srgbClr val="B41600"/>
                </a:solidFill>
              </a:rPr>
              <a:t>effectiveness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>
                <a:solidFill>
                  <a:srgbClr val="B41600"/>
                </a:solidFill>
              </a:rPr>
              <a:t>efficiency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>
                <a:solidFill>
                  <a:srgbClr val="B41600"/>
                </a:solidFill>
              </a:rPr>
              <a:t>satisfaction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which specified </a:t>
            </a:r>
            <a:r>
              <a:rPr lang="en-US" i="1" u="sng"/>
              <a:t>users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achieve specified </a:t>
            </a:r>
            <a:r>
              <a:rPr lang="en-US" i="1" u="sng"/>
              <a:t>goals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n-US" i="1" u="sng"/>
              <a:t>particular</a:t>
            </a:r>
            <a:r>
              <a:rPr lang="en-US" u="sng"/>
              <a:t> </a:t>
            </a:r>
            <a:r>
              <a:rPr lang="en-US" i="1" u="sng"/>
              <a:t>environments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/>
              <a:t>(ISO 9241-11:2018)</a:t>
            </a:r>
            <a:endParaRPr/>
          </a:p>
          <a:p>
            <a:pPr marL="626533" lvl="0" indent="-62653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is a quality attribute that assesses how easy user interfaces are to use.</a:t>
            </a:r>
            <a:endParaRPr/>
          </a:p>
          <a:p>
            <a:pPr marL="626533" lvl="0" indent="-62653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International Standard Organisation </a:t>
            </a:r>
            <a:r>
              <a:rPr lang="en-US" sz="4000"/>
              <a:t>(ISO 9241-11:2018)</a:t>
            </a:r>
            <a:endParaRPr/>
          </a:p>
          <a:p>
            <a:pPr marL="1096433" lvl="1" indent="-62653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Effectiveness</a:t>
            </a:r>
            <a:endParaRPr/>
          </a:p>
          <a:p>
            <a:pPr marL="1096433" lvl="1" indent="-62653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</a:t>
            </a:r>
            <a:endParaRPr/>
          </a:p>
          <a:p>
            <a:pPr marL="1096433" lvl="1" indent="-62653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Satisfaction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/>
        </p:nvSpPr>
        <p:spPr>
          <a:xfrm>
            <a:off x="1110473" y="3022503"/>
            <a:ext cx="17734024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95423" marR="0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 of systems/software/products with GOOD USABILITY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10832499" y="4639312"/>
            <a:ext cx="11915108" cy="51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 to the DEVELOPERS</a:t>
            </a:r>
            <a:endParaRPr/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 the cost of customer support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the time needed for training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reputation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1654898" y="4768465"/>
            <a:ext cx="8015242" cy="570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 to the USERS</a:t>
            </a:r>
            <a:endParaRPr/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productivity 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learning time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Reduced errors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01918" marR="0" lvl="2" indent="-63511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Reduced stress</a:t>
            </a:r>
            <a:endParaRPr/>
          </a:p>
        </p:txBody>
      </p:sp>
      <p:cxnSp>
        <p:nvCxnSpPr>
          <p:cNvPr id="230" name="Google Shape;230;p19"/>
          <p:cNvCxnSpPr/>
          <p:nvPr/>
        </p:nvCxnSpPr>
        <p:spPr>
          <a:xfrm rot="10800000" flipH="1">
            <a:off x="10358484" y="4528154"/>
            <a:ext cx="1" cy="618792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Effectiveness  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Effectiveness is the </a:t>
            </a:r>
            <a:r>
              <a:rPr lang="en-US" u="sng"/>
              <a:t>completeness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u="sng"/>
              <a:t>accuracy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which users achieve </a:t>
            </a:r>
            <a:r>
              <a:rPr lang="en-US" u="sng"/>
              <a:t>specified goals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determined by looking at whether the user’s goals were met successfully and whether all works are correct.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Measurement of how well the system performs (desired output = actual output).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“Can users use the system to do the work they need to do?”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HCI?</a:t>
            </a:r>
            <a:endParaRPr/>
          </a:p>
        </p:txBody>
      </p:sp>
      <p:sp>
        <p:nvSpPr>
          <p:cNvPr id="84" name="Google Shape;84;p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past, man-machine interaction (MMI)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HCI is the study of people &amp; computing and the way they influence each other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+ Computer + Interaction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is the main concept in HCI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is concerned with making systems safe, easy to learn and easy to use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is the </a:t>
            </a:r>
            <a:r>
              <a:rPr lang="en-US" u="sng"/>
              <a:t>resources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used in relation to the </a:t>
            </a:r>
            <a:r>
              <a:rPr lang="en-US" u="sng"/>
              <a:t>results achieved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(Typical resources include time, human effort, costs and materials.)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concerned primarily with how </a:t>
            </a:r>
            <a:r>
              <a:rPr lang="en-US" u="sng"/>
              <a:t>quickly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task can be completed,while effectiveness considers how well the work is done. 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“Can experience users be productive using the system?” 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“Once users have learned the design, how quickly can they perform tasks?”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Satisfaction</a:t>
            </a: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Satisfaction is the user's physical, cognitive and emotional responses that result from the use of a system, product or service meet the user’s needs and expectations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comfort and acceptability of the work system to its users and other people affected by its use. 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pleasant is it to use the design?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Experience (UX)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Person's perceptions and responses resulting from the use and/or anticipated use of a product, system or service. </a:t>
            </a:r>
            <a:r>
              <a:rPr lang="en-US" sz="4000"/>
              <a:t>(ISO 9241-210:2010) </a:t>
            </a: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/>
          </a:p>
        </p:txBody>
      </p:sp>
      <p:sp>
        <p:nvSpPr>
          <p:cNvPr id="259" name="Google Shape;259;p23"/>
          <p:cNvSpPr txBox="1"/>
          <p:nvPr/>
        </p:nvSpPr>
        <p:spPr>
          <a:xfrm>
            <a:off x="3934858" y="6902207"/>
            <a:ext cx="2823973" cy="518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Enjoyable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Entertaining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Helpful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8886419" y="5706570"/>
            <a:ext cx="4611117" cy="854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Aesthetic	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Rewarding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Emotionally fulfilling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Informative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…..etc…</a:t>
            </a:r>
            <a:endParaRPr/>
          </a:p>
        </p:txBody>
      </p:sp>
      <p:pic>
        <p:nvPicPr>
          <p:cNvPr id="261" name="Google Shape;261;p23" descr="Unknow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5125" y="5683820"/>
            <a:ext cx="7620001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" descr="Image"/>
          <p:cNvPicPr preferRelativeResize="0"/>
          <p:nvPr/>
        </p:nvPicPr>
        <p:blipFill rotWithShape="1">
          <a:blip r:embed="rId3">
            <a:alphaModFix/>
          </a:blip>
          <a:srcRect l="164" r="164" b="331"/>
          <a:stretch/>
        </p:blipFill>
        <p:spPr>
          <a:xfrm>
            <a:off x="5970101" y="1746032"/>
            <a:ext cx="11923232" cy="1054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 descr="Image"/>
          <p:cNvPicPr preferRelativeResize="0"/>
          <p:nvPr/>
        </p:nvPicPr>
        <p:blipFill rotWithShape="1">
          <a:blip r:embed="rId3">
            <a:alphaModFix/>
          </a:blip>
          <a:srcRect t="4607" r="80285" b="27063"/>
          <a:stretch/>
        </p:blipFill>
        <p:spPr>
          <a:xfrm>
            <a:off x="4337825" y="1753708"/>
            <a:ext cx="5581334" cy="818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 descr="Image"/>
          <p:cNvPicPr preferRelativeResize="0"/>
          <p:nvPr/>
        </p:nvPicPr>
        <p:blipFill rotWithShape="1">
          <a:blip r:embed="rId3">
            <a:alphaModFix/>
          </a:blip>
          <a:srcRect l="22816" r="45015" b="27063"/>
          <a:stretch/>
        </p:blipFill>
        <p:spPr>
          <a:xfrm>
            <a:off x="11275683" y="1772963"/>
            <a:ext cx="8490875" cy="814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6" descr="Image"/>
          <p:cNvPicPr preferRelativeResize="0"/>
          <p:nvPr/>
        </p:nvPicPr>
        <p:blipFill rotWithShape="1">
          <a:blip r:embed="rId3">
            <a:alphaModFix/>
          </a:blip>
          <a:srcRect l="58480" b="27063"/>
          <a:stretch/>
        </p:blipFill>
        <p:spPr>
          <a:xfrm>
            <a:off x="6139067" y="1837975"/>
            <a:ext cx="11296520" cy="839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/>
        </p:nvSpPr>
        <p:spPr>
          <a:xfrm>
            <a:off x="430570" y="12912535"/>
            <a:ext cx="12796775" cy="39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https://medium.com/life-at-go-jek/design-with-love-the-creative-process-behind-go-jek-redesign-d0e2338e7f7a</a:t>
            </a:r>
            <a:endParaRPr/>
          </a:p>
        </p:txBody>
      </p:sp>
      <p:pic>
        <p:nvPicPr>
          <p:cNvPr id="283" name="Google Shape;283;p27" descr="gojek-logo-vector-ai-720x3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72300" y="-453564"/>
            <a:ext cx="9144001" cy="43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 descr="Screenshot 2020-05-11 at 11.55.4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833" y="4140424"/>
            <a:ext cx="9144000" cy="543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 descr="Screenshot 2020-05-11 at 11.55.53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49199" y="1007881"/>
            <a:ext cx="10103520" cy="537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 descr="Screenshot 2020-05-11 at 11.56.13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43814" y="6399756"/>
            <a:ext cx="10114291" cy="586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 descr="Screenshot 2020-05-11 at 11.56.4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6599" y="2252484"/>
            <a:ext cx="18490801" cy="921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7240" y="3151702"/>
            <a:ext cx="17429519" cy="749269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4953728" y="1287336"/>
            <a:ext cx="3968192" cy="8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Usability + UX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0987" y="1068688"/>
            <a:ext cx="8376048" cy="47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72549" y="1095477"/>
            <a:ext cx="3482579" cy="466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4871" y="6346236"/>
            <a:ext cx="7858126" cy="639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26839" y="6342849"/>
            <a:ext cx="7660329" cy="6251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/>
        </p:nvSpPr>
        <p:spPr>
          <a:xfrm>
            <a:off x="9936537" y="1324736"/>
            <a:ext cx="4020618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Cockpit WW II</a:t>
            </a:r>
            <a:endParaRPr/>
          </a:p>
        </p:txBody>
      </p:sp>
      <p:grpSp>
        <p:nvGrpSpPr>
          <p:cNvPr id="91" name="Google Shape;91;p3"/>
          <p:cNvGrpSpPr/>
          <p:nvPr/>
        </p:nvGrpSpPr>
        <p:grpSpPr>
          <a:xfrm rot="180000">
            <a:off x="3367438" y="4063805"/>
            <a:ext cx="8238069" cy="5740582"/>
            <a:chOff x="0" y="0"/>
            <a:chExt cx="8238067" cy="5740580"/>
          </a:xfrm>
        </p:grpSpPr>
        <p:pic>
          <p:nvPicPr>
            <p:cNvPr id="92" name="Google Shape;92;p3" descr="edbefd3ab10e89db9a83d20dc43a0753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6999" y="88899"/>
              <a:ext cx="7984068" cy="5410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" descr="edbefd3ab10e89db9a83d20dc43a0753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8238067" cy="5740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 rot="-180000">
            <a:off x="12665887" y="4533376"/>
            <a:ext cx="7863223" cy="5558185"/>
            <a:chOff x="0" y="0"/>
            <a:chExt cx="7863221" cy="5558183"/>
          </a:xfrm>
        </p:grpSpPr>
        <p:pic>
          <p:nvPicPr>
            <p:cNvPr id="95" name="Google Shape;95;p3" descr="3eacb31308b927a3eae9307b28886f30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000" y="88899"/>
              <a:ext cx="7609221" cy="5227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3" descr="3eacb31308b927a3eae9307b28886f30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7863221" cy="5558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 of poor UI design/ Usability Problem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53743" lvl="0" indent="-55374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It is sometimes difficult to see/notice the effects of good design, but there are many examples of the EFFECTS OF POOR UI DESIGN</a:t>
            </a:r>
            <a:endParaRPr/>
          </a:p>
          <a:p>
            <a:pPr marL="553743" lvl="0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THE EFFECTS can…</a:t>
            </a:r>
            <a:endParaRPr/>
          </a:p>
          <a:p>
            <a:pPr marL="1049805" lvl="1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cause user to makes more errors</a:t>
            </a:r>
            <a:endParaRPr/>
          </a:p>
          <a:p>
            <a:pPr marL="1049805" lvl="1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cause unnecessary anxiety and inconvenience to the user</a:t>
            </a:r>
            <a:endParaRPr/>
          </a:p>
          <a:p>
            <a:pPr marL="1049805" lvl="1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Decrease user productivity</a:t>
            </a:r>
            <a:endParaRPr/>
          </a:p>
          <a:p>
            <a:pPr marL="1049805" lvl="1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makes the product difficult to use and learn </a:t>
            </a:r>
            <a:endParaRPr/>
          </a:p>
          <a:p>
            <a:pPr marL="1049805" lvl="1" indent="-553743" algn="l" rtl="0">
              <a:lnSpc>
                <a:spcPct val="90000"/>
              </a:lnSpc>
              <a:spcBef>
                <a:spcPts val="4100"/>
              </a:spcBef>
              <a:spcAft>
                <a:spcPts val="0"/>
              </a:spcAft>
              <a:buClr>
                <a:srgbClr val="000000"/>
              </a:buClr>
              <a:buSzPts val="3571"/>
              <a:buFont typeface="Helvetica Neue"/>
              <a:buChar char="•"/>
            </a:pPr>
            <a:r>
              <a:rPr lang="en-US" sz="4464"/>
              <a:t>Cause the product to be perceived to have low quality and value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10030823" y="3901106"/>
            <a:ext cx="9971038" cy="398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28"/>
              <a:buFont typeface="Helvetica Neue"/>
              <a:buNone/>
            </a:pPr>
            <a:r>
              <a:rPr lang="en-US" sz="9628"/>
              <a:t>How to design a good UI with good usability?</a:t>
            </a:r>
            <a:endParaRPr/>
          </a:p>
        </p:txBody>
      </p:sp>
      <p:pic>
        <p:nvPicPr>
          <p:cNvPr id="318" name="Google Shape;318;p32" descr="Unknown-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26597" y="777948"/>
            <a:ext cx="12146848" cy="1214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course will teach you how to </a:t>
            </a:r>
            <a:r>
              <a:rPr lang="en-US" b="1"/>
              <a:t>DESIGN, CONSTRUCT &amp; TEST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user interfaces (UI)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goal is to provide you with the needed knowledge to design a good UI for a product/system/software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Generally, people like systems/applications that are easy to use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system/software/product that is easy to use, have HIGH level of USABILITY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Others which gives user a nightmare, have LOW level of USABILITY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Disciplines Contributing to HCI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b="1" dirty="0"/>
              <a:t>Computer Science</a:t>
            </a:r>
            <a:endParaRPr dirty="0"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study of construction of software</a:t>
            </a:r>
            <a:r>
              <a:rPr lang="en-US" b="1" dirty="0"/>
              <a:t>.</a:t>
            </a:r>
            <a:endParaRPr dirty="0"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Provide knowledge about the capabilities and limitations of the technology</a:t>
            </a:r>
            <a:r>
              <a:rPr lang="en-US" b="1" dirty="0"/>
              <a:t>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b="1" dirty="0"/>
              <a:t>Cognitive Psychology</a:t>
            </a:r>
            <a:endParaRPr dirty="0"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study of how info is processed and represented in the mind.</a:t>
            </a:r>
            <a:endParaRPr b="1" dirty="0"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Provide knowledge about the capabilities and limitations of the users</a:t>
            </a:r>
            <a:r>
              <a:rPr lang="en-US" b="1" dirty="0"/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>
            <a:spLocks noGrp="1"/>
          </p:cNvSpPr>
          <p:nvPr>
            <p:ph type="body" idx="2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b="1"/>
              <a:t>Ergonomics/human factors</a:t>
            </a:r>
            <a:endParaRPr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study of human beings in relationship to their working environment</a:t>
            </a:r>
            <a:endParaRPr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Provide knowledge about how to design tools to suit the capacities and capabilities of the users</a:t>
            </a:r>
            <a:endParaRPr/>
          </a:p>
          <a:p>
            <a:pPr marL="0" lvl="2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Also provide knowledge about how to design the working environment to suit the users rather than the other way round.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b="1"/>
              <a:t>Social and Organizational Psychology </a:t>
            </a: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Others…………..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ideal designer of interactive systems should have expertise in a variety of disciplines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 other words an interactive system designer should have a wide variety of knowledge)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/>
        </p:nvSpPr>
        <p:spPr>
          <a:xfrm>
            <a:off x="3488449" y="1046320"/>
            <a:ext cx="8065768" cy="80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595423" marR="0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Ergonomics/human factors</a:t>
            </a:r>
            <a:endParaRPr/>
          </a:p>
        </p:txBody>
      </p:sp>
      <p:pic>
        <p:nvPicPr>
          <p:cNvPr id="342" name="Google Shape;342;p36" descr="Image"/>
          <p:cNvPicPr preferRelativeResize="0"/>
          <p:nvPr/>
        </p:nvPicPr>
        <p:blipFill rotWithShape="1">
          <a:blip r:embed="rId3">
            <a:alphaModFix/>
          </a:blip>
          <a:srcRect l="26966" r="31051"/>
          <a:stretch/>
        </p:blipFill>
        <p:spPr>
          <a:xfrm>
            <a:off x="3529144" y="2187927"/>
            <a:ext cx="5470147" cy="7466900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343" name="Google Shape;343;p3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825" y="8980960"/>
            <a:ext cx="11430001" cy="4482704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344" name="Google Shape;344;p3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0750" y="2187927"/>
            <a:ext cx="9590782" cy="6345901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7" descr="unname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0886" y="434272"/>
            <a:ext cx="10048892" cy="134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/>
          <p:nvPr/>
        </p:nvSpPr>
        <p:spPr>
          <a:xfrm>
            <a:off x="12095039" y="4237085"/>
            <a:ext cx="1651001" cy="8128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00A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9155786" y="9158144"/>
            <a:ext cx="1651001" cy="8128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00A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2399691" y="981474"/>
            <a:ext cx="1651001" cy="975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4029"/>
                  <a:pt x="21600" y="8999"/>
                </a:cubicBezTo>
                <a:cubicBezTo>
                  <a:pt x="21600" y="11544"/>
                  <a:pt x="20321" y="13829"/>
                  <a:pt x="18282" y="15466"/>
                </a:cubicBezTo>
                <a:lnTo>
                  <a:pt x="21465" y="21600"/>
                </a:lnTo>
                <a:lnTo>
                  <a:pt x="14923" y="17312"/>
                </a:lnTo>
                <a:cubicBezTo>
                  <a:pt x="13652" y="17750"/>
                  <a:pt x="12261" y="17997"/>
                  <a:pt x="10800" y="17997"/>
                </a:cubicBezTo>
                <a:cubicBezTo>
                  <a:pt x="4835" y="17997"/>
                  <a:pt x="0" y="13968"/>
                  <a:pt x="0" y="8999"/>
                </a:cubicBezTo>
                <a:cubicBezTo>
                  <a:pt x="0" y="4029"/>
                  <a:pt x="4835" y="0"/>
                  <a:pt x="10800" y="0"/>
                </a:cubicBezTo>
                <a:close/>
              </a:path>
            </a:pathLst>
          </a:custGeom>
          <a:solidFill>
            <a:srgbClr val="00A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14536838" y="6745693"/>
            <a:ext cx="8670037" cy="742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Science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Cognitive Psychology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Ergonomics/human factors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and Organizational Psychology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12095039" y="1565522"/>
            <a:ext cx="1651001" cy="812801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rgbClr val="00A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1360" y="212656"/>
            <a:ext cx="12610134" cy="1325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81777" y="12521038"/>
            <a:ext cx="6036470" cy="76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body" idx="1"/>
          </p:nvPr>
        </p:nvSpPr>
        <p:spPr>
          <a:xfrm>
            <a:off x="6980732" y="2544517"/>
            <a:ext cx="15741838" cy="214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357796" lvl="0" indent="-26314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60"/>
              <a:buFont typeface="Helvetica Neue"/>
              <a:buNone/>
            </a:pPr>
            <a:r>
              <a:rPr lang="en-US" sz="4760" b="0">
                <a:latin typeface="Helvetica Neue"/>
                <a:ea typeface="Helvetica Neue"/>
                <a:cs typeface="Helvetica Neue"/>
                <a:sym typeface="Helvetica Neue"/>
              </a:rPr>
              <a:t>“It is </a:t>
            </a: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-US" sz="4760" b="0">
                <a:latin typeface="Helvetica Neue"/>
                <a:ea typeface="Helvetica Neue"/>
                <a:cs typeface="Helvetica Neue"/>
                <a:sym typeface="Helvetica Neue"/>
              </a:rPr>
              <a:t> possible to design effective interactive systems from </a:t>
            </a:r>
            <a:r>
              <a:rPr lang="en-US" u="sng"/>
              <a:t>one</a:t>
            </a:r>
            <a:r>
              <a:rPr lang="en-US" sz="4760" b="0">
                <a:latin typeface="Helvetica Neue"/>
                <a:ea typeface="Helvetica Neue"/>
                <a:cs typeface="Helvetica Neue"/>
                <a:sym typeface="Helvetica Neue"/>
              </a:rPr>
              <a:t> discipline in isolation”— </a:t>
            </a:r>
            <a:r>
              <a:rPr lang="en-US" sz="4256"/>
              <a:t>Alan Dix</a:t>
            </a:r>
            <a:endParaRPr/>
          </a:p>
        </p:txBody>
      </p:sp>
      <p:sp>
        <p:nvSpPr>
          <p:cNvPr id="366" name="Google Shape;366;p39"/>
          <p:cNvSpPr txBox="1"/>
          <p:nvPr/>
        </p:nvSpPr>
        <p:spPr>
          <a:xfrm>
            <a:off x="2264785" y="8123153"/>
            <a:ext cx="16975001" cy="391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None/>
            </a:pP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Input is needed from </a:t>
            </a:r>
            <a:r>
              <a:rPr lang="en-US" sz="4200" b="1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other disciplines </a:t>
            </a: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because we need to understand:</a:t>
            </a:r>
            <a:endParaRPr/>
          </a:p>
          <a:p>
            <a:pPr marL="520995" marR="0" lvl="0" indent="-52099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414141"/>
              </a:buClr>
              <a:buSzPts val="3360"/>
              <a:buFont typeface="Palatino"/>
              <a:buChar char="•"/>
            </a:pP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COMPUTER SYSTEM </a:t>
            </a:r>
            <a:endParaRPr/>
          </a:p>
          <a:p>
            <a:pPr marL="520995" marR="0" lvl="0" indent="-52099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414141"/>
              </a:buClr>
              <a:buSzPts val="3360"/>
              <a:buFont typeface="Palatino"/>
              <a:buChar char="•"/>
            </a:pP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</a:t>
            </a:r>
            <a:r>
              <a:rPr lang="en-US" sz="4200" b="1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USER</a:t>
            </a: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and the </a:t>
            </a:r>
            <a:r>
              <a:rPr lang="en-US" sz="4200" b="1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TASKS</a:t>
            </a: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the user is performing</a:t>
            </a:r>
            <a:endParaRPr/>
          </a:p>
          <a:p>
            <a:pPr marL="520995" marR="0" lvl="0" indent="-520995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414141"/>
              </a:buClr>
              <a:buSzPts val="3360"/>
              <a:buFont typeface="Palatino"/>
              <a:buChar char="•"/>
            </a:pP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</a:t>
            </a:r>
            <a:r>
              <a:rPr lang="en-US" sz="4200" b="1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ENVIRONMENT</a:t>
            </a:r>
            <a:r>
              <a:rPr lang="en-US" sz="4200" b="0" i="0" u="none" strike="noStrike" cap="non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in which the task is being perform</a:t>
            </a:r>
            <a:endParaRPr/>
          </a:p>
        </p:txBody>
      </p:sp>
      <p:pic>
        <p:nvPicPr>
          <p:cNvPr id="367" name="Google Shape;367;p39" descr="Image"/>
          <p:cNvPicPr preferRelativeResize="0"/>
          <p:nvPr/>
        </p:nvPicPr>
        <p:blipFill rotWithShape="1">
          <a:blip r:embed="rId3">
            <a:alphaModFix/>
          </a:blip>
          <a:srcRect t="3449" b="20530"/>
          <a:stretch/>
        </p:blipFill>
        <p:spPr>
          <a:xfrm>
            <a:off x="2368572" y="1606980"/>
            <a:ext cx="3909888" cy="401657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HCI and Software Development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374" name="Google Shape;374;p4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15352361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77560" lvl="0" indent="-5775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Helvetica Neue"/>
              <a:buChar char="•"/>
            </a:pPr>
            <a:r>
              <a:rPr lang="en-US" sz="4656"/>
              <a:t>The Development process (Traditional way)</a:t>
            </a:r>
            <a:endParaRPr/>
          </a:p>
          <a:p>
            <a:pPr marL="577560" lvl="0" indent="-57756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Helvetica Neue"/>
              <a:buChar char="•"/>
            </a:pPr>
            <a:r>
              <a:rPr lang="en-US" sz="4656"/>
              <a:t>Follows numbers of stages in sequence</a:t>
            </a:r>
            <a:endParaRPr/>
          </a:p>
          <a:p>
            <a:pPr marL="577560" lvl="0" indent="-57756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Helvetica Neue"/>
              <a:buChar char="•"/>
            </a:pPr>
            <a:r>
              <a:rPr lang="en-US" sz="4656"/>
              <a:t>At the beginning, the requirements for the system are analyzed and then this information is processed and converted into a design, which is then coded and  tested and the product is completed and becomes operational.</a:t>
            </a:r>
            <a:endParaRPr b="1"/>
          </a:p>
          <a:p>
            <a:pPr marL="577560" lvl="0" indent="-57756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Helvetica Neue"/>
              <a:buChar char="•"/>
            </a:pPr>
            <a:r>
              <a:rPr lang="en-US" sz="4656"/>
              <a:t>This approach to software development is called the “</a:t>
            </a:r>
            <a:r>
              <a:rPr lang="en-US" b="1"/>
              <a:t>WATERFALL</a:t>
            </a:r>
            <a:r>
              <a:rPr lang="en-US" sz="4656"/>
              <a:t>” lifecycle model of software development</a:t>
            </a:r>
            <a:endParaRPr/>
          </a:p>
        </p:txBody>
      </p:sp>
      <p:pic>
        <p:nvPicPr>
          <p:cNvPr id="375" name="Google Shape;375;p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4069" y="4038966"/>
            <a:ext cx="3577536" cy="736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Goals of HCI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 individual &amp; organizational productivity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safety &amp; Reduce health hazards 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Reduce costs associated with the development of user interfaces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body" idx="2"/>
          </p:nvPr>
        </p:nvSpPr>
        <p:spPr>
          <a:xfrm>
            <a:off x="1206500" y="16323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95423" lvl="0" indent="-5954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development process _HCI framework</a:t>
            </a:r>
            <a:endParaRPr/>
          </a:p>
        </p:txBody>
      </p:sp>
      <p:pic>
        <p:nvPicPr>
          <p:cNvPr id="381" name="Google Shape;381;p4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6095" y="3046170"/>
            <a:ext cx="13092036" cy="522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 txBox="1"/>
          <p:nvPr/>
        </p:nvSpPr>
        <p:spPr>
          <a:xfrm>
            <a:off x="1362563" y="8487364"/>
            <a:ext cx="19039101" cy="42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So, to make a good UI:  </a:t>
            </a:r>
            <a:endParaRPr/>
          </a:p>
          <a:p>
            <a:pPr marL="545804" marR="0" lvl="0" indent="-5458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520"/>
              <a:buFont typeface="Helvetica Neue"/>
              <a:buChar char="•"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focus on users and their tasks (be user centered)</a:t>
            </a:r>
            <a:endParaRPr/>
          </a:p>
          <a:p>
            <a:pPr marL="545804" marR="0" lvl="0" indent="-5458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520"/>
              <a:buFont typeface="Helvetica Neue"/>
              <a:buChar char="•"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 a little(prototype), test a little (usability test)</a:t>
            </a:r>
            <a:endParaRPr/>
          </a:p>
          <a:p>
            <a:pPr marL="545804" marR="0" lvl="0" indent="-5458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520"/>
              <a:buFont typeface="Helvetica Neue"/>
              <a:buChar char="•"/>
            </a:pPr>
            <a:r>
              <a:rPr lang="en-US"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iterate until a good design is achieved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9344" y="2243873"/>
            <a:ext cx="4807999" cy="922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7703" y="2928938"/>
            <a:ext cx="3815996" cy="785812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9541991" y="4820742"/>
            <a:ext cx="5300018" cy="407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essential difference between the waterfall approach and the HCI Framework : Iteration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/>
        </p:nvSpPr>
        <p:spPr>
          <a:xfrm>
            <a:off x="1188012" y="6569408"/>
            <a:ext cx="9268500" cy="517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Waterfall Approach</a:t>
            </a:r>
            <a:endParaRPr/>
          </a:p>
          <a:p>
            <a:pPr marL="595423" marR="0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process often driven by functional processing requirements</a:t>
            </a:r>
            <a:endParaRPr/>
          </a:p>
          <a:p>
            <a:pPr marL="595423" marR="0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deliver what the designer think what the users want</a:t>
            </a:r>
            <a:endParaRPr/>
          </a:p>
        </p:txBody>
      </p:sp>
      <p:pic>
        <p:nvPicPr>
          <p:cNvPr id="395" name="Google Shape;395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7794" y="780210"/>
            <a:ext cx="2512200" cy="517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6745" y="363329"/>
            <a:ext cx="3129715" cy="600703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11394540" y="6400019"/>
            <a:ext cx="12041440" cy="616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HCI Framework</a:t>
            </a:r>
            <a:endParaRPr/>
          </a:p>
          <a:p>
            <a:pPr marL="595423" marR="0" lvl="0" indent="-595423" algn="l" rtl="0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 on user’s need</a:t>
            </a:r>
            <a:endParaRPr/>
          </a:p>
          <a:p>
            <a:pPr marL="595423" marR="0" lvl="0" indent="-595423" algn="l" rtl="0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Analyse user’s tasks so can provide functionality to support those tasks</a:t>
            </a:r>
            <a:endParaRPr/>
          </a:p>
          <a:p>
            <a:pPr marL="595423" marR="0" lvl="0" indent="-595423" algn="l" rtl="0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prototype</a:t>
            </a:r>
            <a:endParaRPr/>
          </a:p>
          <a:p>
            <a:pPr marL="595423" marR="0" lvl="0" indent="-595423" algn="l" rtl="0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Carry out early testing &amp; evaluation with users</a:t>
            </a:r>
            <a:endParaRPr/>
          </a:p>
          <a:p>
            <a:pPr marL="595423" marR="0" lvl="0" indent="-595423" algn="l" rtl="0">
              <a:lnSpc>
                <a:spcPct val="7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Char char="•"/>
            </a:pP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Iterate</a:t>
            </a:r>
            <a:r>
              <a:rPr lang="en-US" sz="4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until a good design is achieved     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14"/>
              <a:buFont typeface="Helvetica Neue"/>
              <a:buNone/>
            </a:pPr>
            <a:r>
              <a:rPr lang="en-US" sz="5814"/>
              <a:t>People, Activities, Contexts, Technologies (PACT) Analysis</a:t>
            </a:r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404" name="Google Shape;404;p4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we even begin an UI design, we must first identify and understand current situation,  and assess if any possible improvements can be made.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PACT analysis looks at: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People: Sociology, culture, biology, language, psychology, etc…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&amp; Context: Interaction that take place in the context of some ‘community of practice’. Eg. Business community and its organisation of information.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Technologies: Selecting appropriate software and hardware.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Designing a train ticket machine.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People: physical (age,height, weight), psychology(memory, mental models), usage (expert, novices)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Activities: time (when, frequency), complexity, safety critical, content( information/media dealing with)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Context: physical environment, social context (culture/language).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Technology: input (touch screen,mouse) , output (monitor, speaker)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3317927" y="4533900"/>
            <a:ext cx="19859573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>
            <a:off x="1757562" y="6210654"/>
            <a:ext cx="1244310" cy="1294692"/>
          </a:xfrm>
          <a:custGeom>
            <a:avLst/>
            <a:gdLst/>
            <a:ahLst/>
            <a:cxnLst/>
            <a:rect l="l" t="t" r="r" b="b"/>
            <a:pathLst>
              <a:path w="21594" h="21600" extrusionOk="0">
                <a:moveTo>
                  <a:pt x="10797" y="0"/>
                </a:moveTo>
                <a:cubicBezTo>
                  <a:pt x="9878" y="0"/>
                  <a:pt x="9133" y="716"/>
                  <a:pt x="9133" y="1600"/>
                </a:cubicBezTo>
                <a:lnTo>
                  <a:pt x="9133" y="10222"/>
                </a:lnTo>
                <a:cubicBezTo>
                  <a:pt x="9133" y="11106"/>
                  <a:pt x="9878" y="11822"/>
                  <a:pt x="10797" y="11822"/>
                </a:cubicBezTo>
                <a:cubicBezTo>
                  <a:pt x="11717" y="11822"/>
                  <a:pt x="12461" y="11106"/>
                  <a:pt x="12461" y="10222"/>
                </a:cubicBezTo>
                <a:lnTo>
                  <a:pt x="12461" y="1600"/>
                </a:lnTo>
                <a:cubicBezTo>
                  <a:pt x="12461" y="716"/>
                  <a:pt x="11717" y="0"/>
                  <a:pt x="10797" y="0"/>
                </a:cubicBezTo>
                <a:close/>
                <a:moveTo>
                  <a:pt x="4155" y="3552"/>
                </a:moveTo>
                <a:cubicBezTo>
                  <a:pt x="3730" y="3561"/>
                  <a:pt x="3308" y="3725"/>
                  <a:pt x="2990" y="4045"/>
                </a:cubicBezTo>
                <a:cubicBezTo>
                  <a:pt x="1061" y="5987"/>
                  <a:pt x="0" y="8536"/>
                  <a:pt x="0" y="11220"/>
                </a:cubicBezTo>
                <a:cubicBezTo>
                  <a:pt x="0" y="16941"/>
                  <a:pt x="4840" y="21600"/>
                  <a:pt x="10797" y="21600"/>
                </a:cubicBezTo>
                <a:cubicBezTo>
                  <a:pt x="16754" y="21600"/>
                  <a:pt x="21600" y="16941"/>
                  <a:pt x="21594" y="11220"/>
                </a:cubicBezTo>
                <a:cubicBezTo>
                  <a:pt x="21594" y="8536"/>
                  <a:pt x="20534" y="5987"/>
                  <a:pt x="18605" y="4045"/>
                </a:cubicBezTo>
                <a:cubicBezTo>
                  <a:pt x="17973" y="3411"/>
                  <a:pt x="16917" y="3383"/>
                  <a:pt x="16251" y="3996"/>
                </a:cubicBezTo>
                <a:cubicBezTo>
                  <a:pt x="15591" y="4603"/>
                  <a:pt x="15565" y="5618"/>
                  <a:pt x="16202" y="6258"/>
                </a:cubicBezTo>
                <a:cubicBezTo>
                  <a:pt x="17539" y="7603"/>
                  <a:pt x="18271" y="9360"/>
                  <a:pt x="18271" y="11220"/>
                </a:cubicBezTo>
                <a:cubicBezTo>
                  <a:pt x="18271" y="15179"/>
                  <a:pt x="14910" y="18401"/>
                  <a:pt x="10792" y="18401"/>
                </a:cubicBezTo>
                <a:cubicBezTo>
                  <a:pt x="6674" y="18401"/>
                  <a:pt x="3323" y="15179"/>
                  <a:pt x="3323" y="11220"/>
                </a:cubicBezTo>
                <a:cubicBezTo>
                  <a:pt x="3323" y="9360"/>
                  <a:pt x="4056" y="7598"/>
                  <a:pt x="5392" y="6258"/>
                </a:cubicBezTo>
                <a:cubicBezTo>
                  <a:pt x="6030" y="5618"/>
                  <a:pt x="6009" y="4609"/>
                  <a:pt x="5343" y="3996"/>
                </a:cubicBezTo>
                <a:cubicBezTo>
                  <a:pt x="5010" y="3690"/>
                  <a:pt x="4580" y="3543"/>
                  <a:pt x="4155" y="3552"/>
                </a:cubicBezTo>
                <a:close/>
              </a:path>
            </a:pathLst>
          </a:custGeom>
          <a:solidFill>
            <a:srgbClr val="00A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Font typeface="Helvetica Neue"/>
              <a:buNone/>
            </a:pPr>
            <a:r>
              <a:rPr lang="en-US" sz="85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</a:pP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1950/60s: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Computing resources were expensive</a:t>
            </a:r>
            <a:endParaRPr/>
          </a:p>
          <a:p>
            <a:pPr marL="595423" lvl="0" indent="-59542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Helvetica Neue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operated by highly trained professionals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2878" y="6881018"/>
            <a:ext cx="8258573" cy="599043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16" name="Google Shape;116;p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2878" y="889198"/>
            <a:ext cx="8258572" cy="5990432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  <p:pic>
        <p:nvPicPr>
          <p:cNvPr id="117" name="Google Shape;117;p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0409" y="862409"/>
            <a:ext cx="8312151" cy="12009041"/>
          </a:xfrm>
          <a:prstGeom prst="rect">
            <a:avLst/>
          </a:prstGeom>
          <a:noFill/>
          <a:ln>
            <a:noFill/>
          </a:ln>
          <a:effectLst>
            <a:reflection stA="50000" endPos="4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/>
        </p:nvSpPr>
        <p:spPr>
          <a:xfrm>
            <a:off x="752311" y="836716"/>
            <a:ext cx="16149220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1970s: Personal computer &amp; Command Line Interface (CLI)</a:t>
            </a:r>
            <a:endParaRPr/>
          </a:p>
        </p:txBody>
      </p:sp>
      <p:grpSp>
        <p:nvGrpSpPr>
          <p:cNvPr id="123" name="Google Shape;123;p7"/>
          <p:cNvGrpSpPr/>
          <p:nvPr/>
        </p:nvGrpSpPr>
        <p:grpSpPr>
          <a:xfrm rot="-180000">
            <a:off x="4299483" y="2134560"/>
            <a:ext cx="12079879" cy="8271214"/>
            <a:chOff x="0" y="0"/>
            <a:chExt cx="12079878" cy="8271213"/>
          </a:xfrm>
        </p:grpSpPr>
        <p:pic>
          <p:nvPicPr>
            <p:cNvPr id="124" name="Google Shape;124;p7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800" y="114300"/>
              <a:ext cx="11724278" cy="7814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7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079878" cy="82712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7"/>
          <p:cNvGrpSpPr/>
          <p:nvPr/>
        </p:nvGrpSpPr>
        <p:grpSpPr>
          <a:xfrm rot="540000">
            <a:off x="13877784" y="8424775"/>
            <a:ext cx="6957990" cy="5013780"/>
            <a:chOff x="0" y="0"/>
            <a:chExt cx="6957988" cy="5013779"/>
          </a:xfrm>
        </p:grpSpPr>
        <p:pic>
          <p:nvPicPr>
            <p:cNvPr id="127" name="Google Shape;127;p7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7800" y="114300"/>
              <a:ext cx="6602388" cy="4556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7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6957988" cy="50137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/>
        </p:nvSpPr>
        <p:spPr>
          <a:xfrm>
            <a:off x="744084" y="791850"/>
            <a:ext cx="10274504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1980s: Graphical User Interface (GUI)</a:t>
            </a:r>
            <a:endParaRPr/>
          </a:p>
        </p:txBody>
      </p:sp>
      <p:pic>
        <p:nvPicPr>
          <p:cNvPr id="134" name="Google Shape;134;p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353" y="2324836"/>
            <a:ext cx="9511366" cy="9253275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  <p:sp>
        <p:nvSpPr>
          <p:cNvPr id="135" name="Google Shape;135;p8"/>
          <p:cNvSpPr txBox="1"/>
          <p:nvPr/>
        </p:nvSpPr>
        <p:spPr>
          <a:xfrm>
            <a:off x="4784700" y="12040683"/>
            <a:ext cx="17456265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Xerox Star. The first commercial attempt at a mouse based GUI.</a:t>
            </a:r>
            <a:endParaRPr/>
          </a:p>
        </p:txBody>
      </p:sp>
      <p:pic>
        <p:nvPicPr>
          <p:cNvPr id="136" name="Google Shape;136;p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0752" y="2213835"/>
            <a:ext cx="10085336" cy="9348165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/>
        </p:nvSpPr>
        <p:spPr>
          <a:xfrm>
            <a:off x="854104" y="929590"/>
            <a:ext cx="6607760" cy="80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1984: Macintosh &amp; GUI </a:t>
            </a:r>
            <a:endParaRPr/>
          </a:p>
        </p:txBody>
      </p:sp>
      <p:pic>
        <p:nvPicPr>
          <p:cNvPr id="142" name="Google Shape;142;p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0000">
            <a:off x="8723117" y="1371978"/>
            <a:ext cx="9289396" cy="6021679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  <p:pic>
        <p:nvPicPr>
          <p:cNvPr id="143" name="Google Shape;143;p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0000">
            <a:off x="3093191" y="7592135"/>
            <a:ext cx="8329180" cy="5783302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  <p:pic>
        <p:nvPicPr>
          <p:cNvPr id="144" name="Google Shape;144;p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0000">
            <a:off x="12971748" y="7586993"/>
            <a:ext cx="8328971" cy="5793586"/>
          </a:xfrm>
          <a:prstGeom prst="rect">
            <a:avLst/>
          </a:prstGeom>
          <a:noFill/>
          <a:ln>
            <a:noFill/>
          </a:ln>
          <a:effectLst>
            <a:outerShdw blurRad="63500" dist="25400" dir="5400000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Macintosh PowerPoint</Application>
  <PresentationFormat>Custom</PresentationFormat>
  <Paragraphs>170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Helvetica Neue</vt:lpstr>
      <vt:lpstr>Palatino</vt:lpstr>
      <vt:lpstr>21_BasicWhite</vt:lpstr>
      <vt:lpstr>Introduction to  Human Computer Interaction (HCI)</vt:lpstr>
      <vt:lpstr>What is HCI?</vt:lpstr>
      <vt:lpstr>PowerPoint Presentation</vt:lpstr>
      <vt:lpstr>The Goals of HCI</vt:lpstr>
      <vt:lpstr>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 (UI)</vt:lpstr>
      <vt:lpstr>PowerPoint Presentation</vt:lpstr>
      <vt:lpstr>Human</vt:lpstr>
      <vt:lpstr>Interaction</vt:lpstr>
      <vt:lpstr>Usability</vt:lpstr>
      <vt:lpstr>PowerPoint Presentation</vt:lpstr>
      <vt:lpstr>Effectiveness  </vt:lpstr>
      <vt:lpstr>Efficiency</vt:lpstr>
      <vt:lpstr>Satisfaction</vt:lpstr>
      <vt:lpstr>User Experience (UX)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poor UI design/ Usability Problem</vt:lpstr>
      <vt:lpstr>PowerPoint Presentation</vt:lpstr>
      <vt:lpstr>PowerPoint Presentation</vt:lpstr>
      <vt:lpstr>Disciplines Contributing to HCI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HCI and Software Development</vt:lpstr>
      <vt:lpstr>PowerPoint Presentation</vt:lpstr>
      <vt:lpstr>PowerPoint Presentation</vt:lpstr>
      <vt:lpstr>PowerPoint Presentation</vt:lpstr>
      <vt:lpstr>People, Activities, Contexts, Technologies (PACT) Analysis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Human Computer Interaction (HCI)</dc:title>
  <cp:lastModifiedBy>AW KIEN SIN</cp:lastModifiedBy>
  <cp:revision>1</cp:revision>
  <dcterms:modified xsi:type="dcterms:W3CDTF">2023-06-19T07:02:13Z</dcterms:modified>
</cp:coreProperties>
</file>